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4"/>
  </p:notesMasterIdLst>
  <p:sldIdLst>
    <p:sldId id="257" r:id="rId3"/>
    <p:sldId id="279" r:id="rId4"/>
    <p:sldId id="266" r:id="rId5"/>
    <p:sldId id="286" r:id="rId6"/>
    <p:sldId id="259" r:id="rId7"/>
    <p:sldId id="258" r:id="rId8"/>
    <p:sldId id="297" r:id="rId9"/>
    <p:sldId id="298" r:id="rId10"/>
    <p:sldId id="300" r:id="rId11"/>
    <p:sldId id="301" r:id="rId12"/>
    <p:sldId id="27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>
        <p15:guide id="1" orient="horz" pos="1803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61" d="100"/>
          <a:sy n="61" d="100"/>
        </p:scale>
        <p:origin x="258" y="78"/>
      </p:cViewPr>
      <p:guideLst>
        <p:guide orient="horz" pos="1803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9ae5bab81_8_4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00" cy="4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this we derive the idea of poses, and the chained reference systems to relate between the geographical, Earth-based system and individual objects and their histories of locations and orientations</a:t>
            </a:r>
            <a:endParaRPr/>
          </a:p>
        </p:txBody>
      </p:sp>
      <p:sp>
        <p:nvSpPr>
          <p:cNvPr id="167" name="Google Shape;167;g89ae5bab81_8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4993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4" y="2325676"/>
            <a:ext cx="21031200" cy="8702676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/>
            </a:lvl1pPr>
            <a:lvl2pPr>
              <a:lnSpc>
                <a:spcPct val="100000"/>
              </a:lnSpc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57838" y="13144315"/>
            <a:ext cx="535723" cy="46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18" y="110570"/>
            <a:ext cx="21031200" cy="1531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6319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45301" y="12968286"/>
            <a:ext cx="480901" cy="487313"/>
          </a:xfrm>
        </p:spPr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53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03889" y="12218431"/>
            <a:ext cx="873014" cy="873014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2951432" y="12045774"/>
            <a:ext cx="1196032" cy="119603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57838" y="13144315"/>
            <a:ext cx="535723" cy="46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22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850908" y="2592002"/>
            <a:ext cx="22690664" cy="102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8533"/>
              </a:lnSpc>
              <a:defRPr lang="de-DE" sz="6667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850903" y="3957440"/>
            <a:ext cx="22690664" cy="25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3733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22260360" y="12816543"/>
            <a:ext cx="1533963" cy="7171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43840" tIns="121920" rIns="243840" bIns="1219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2438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5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50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50908" y="4267201"/>
            <a:ext cx="22690664" cy="825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3733" noProof="0" dirty="0" smtClean="0"/>
            </a:lvl1pPr>
            <a:lvl2pPr>
              <a:lnSpc>
                <a:spcPct val="114000"/>
              </a:lnSpc>
              <a:defRPr lang="de-DE" sz="3733" noProof="0" dirty="0" smtClean="0"/>
            </a:lvl2pPr>
            <a:lvl3pPr>
              <a:defRPr sz="3733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50908" y="2592002"/>
            <a:ext cx="22690664" cy="109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8533"/>
              </a:lnSpc>
              <a:defRPr lang="de-DE" sz="6667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52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6" r:id="rId3"/>
    <p:sldLayoutId id="2147483667" r:id="rId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829765" y="12946628"/>
            <a:ext cx="20878768" cy="76937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2933">
                <a:solidFill>
                  <a:schemeClr val="tx1"/>
                </a:solidFill>
              </a:defRPr>
            </a:lvl1pPr>
          </a:lstStyle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8066491" y="12946627"/>
            <a:ext cx="5472000" cy="73025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933">
                <a:solidFill>
                  <a:schemeClr val="tx1"/>
                </a:solidFill>
              </a:defRPr>
            </a:lvl1pPr>
          </a:lstStyle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916800" y="864000"/>
            <a:ext cx="1612731" cy="84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5867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5pPr>
      <a:lvl6pPr marL="12192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6pPr>
      <a:lvl7pPr marL="24384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7pPr>
      <a:lvl8pPr marL="36576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8pPr>
      <a:lvl9pPr marL="48768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469907" indent="-469907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960980" indent="-49107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1435119" indent="-474139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4pPr>
      <a:lvl5pPr marL="1905024" indent="-46990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ice.geopose.io/solar/swagger/index.html" TargetMode="External"/><Relationship Id="rId2" Type="http://schemas.openxmlformats.org/officeDocument/2006/relationships/hyperlink" Target="https://github.com/opengeospatial/GeoPose/blob/main/standard/standard/models/Model.eapx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geospatial/GeoPose/blob/main/standard/standard/schemata/GeoPose.Composite.Chain.Schema.json" TargetMode="External"/><Relationship Id="rId3" Type="http://schemas.openxmlformats.org/officeDocument/2006/relationships/hyperlink" Target="https://service.geopose.io/solar/solarpose/ypr?longitude=-121.83&amp;latitude=47.95&amp;height=10" TargetMode="External"/><Relationship Id="rId7" Type="http://schemas.openxmlformats.org/officeDocument/2006/relationships/hyperlink" Target="https://github.com/opengeospatial/GeoPose/blob/main/standard/standard/schemata/GeoPose.Advanced.Schema.json" TargetMode="External"/><Relationship Id="rId12" Type="http://schemas.openxmlformats.org/officeDocument/2006/relationships/hyperlink" Target="https://github.com/opengeospatial/GeoPose/blob/main/standard/standard/schemata/GeoPose.Composite.Sequence.Stream.Header.Schema.json" TargetMode="External"/><Relationship Id="rId2" Type="http://schemas.openxmlformats.org/officeDocument/2006/relationships/hyperlink" Target="https://service.geopose.io/solar/swagger/inde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pengeospatial/GeoPose/blob/main/standard/standard/schemata/GeoPose.Basic.Strict_Quaternion.Schema.json" TargetMode="External"/><Relationship Id="rId11" Type="http://schemas.openxmlformats.org/officeDocument/2006/relationships/hyperlink" Target="https://github.com/opengeospatial/GeoPose/blob/main/standard/standard/schemata/GeoPose.Composite.Sequence.Series.Regular.Schema.json" TargetMode="External"/><Relationship Id="rId5" Type="http://schemas.openxmlformats.org/officeDocument/2006/relationships/hyperlink" Target="https://github.com/opengeospatial/GeoPose/blob/main/standard/standard/schemata/GeoPose.Basic.Quaternion.Schema.json" TargetMode="External"/><Relationship Id="rId10" Type="http://schemas.openxmlformats.org/officeDocument/2006/relationships/hyperlink" Target="https://github.com/opengeospatial/GeoPose/blob/main/standard/standard/schemata/GeoPose.Composite.Sequence.Series.Irregular.Schema.json" TargetMode="External"/><Relationship Id="rId4" Type="http://schemas.openxmlformats.org/officeDocument/2006/relationships/hyperlink" Target="https://github.com/opengeospatial/GeoPose/blob/main/standard/standard/schemata/GeoPose.Basic.YPR.Schema.json" TargetMode="External"/><Relationship Id="rId9" Type="http://schemas.openxmlformats.org/officeDocument/2006/relationships/hyperlink" Target="https://github.com/opengeospatial/GeoPose/blob/main/standard/standard/schemata/GeoPose.Composite.Graph.Schema.js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xfrm>
            <a:off x="1064606" y="2625203"/>
            <a:ext cx="14035938" cy="4648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/>
              <a:t>GeoPose Automated Compliance Testing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…</a:t>
            </a:r>
            <a:r>
              <a:rPr lang="en-US" sz="4800" i="1" dirty="0"/>
              <a:t>Getting Started [updated March 2022 with some answers from the meeting]</a:t>
            </a:r>
            <a:br>
              <a:rPr lang="en-US" sz="4800" i="1" dirty="0"/>
            </a:br>
            <a:endParaRPr sz="4800" i="1" dirty="0"/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xfrm>
            <a:off x="1201340" y="8730549"/>
            <a:ext cx="21971001" cy="1905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121</a:t>
            </a:r>
            <a:r>
              <a:rPr lang="en-US" baseline="30000" dirty="0"/>
              <a:t>st</a:t>
            </a:r>
            <a:r>
              <a:rPr lang="en-US" dirty="0"/>
              <a:t> OGC Member Meeting</a:t>
            </a:r>
            <a:endParaRPr dirty="0"/>
          </a:p>
        </p:txBody>
      </p:sp>
      <p:sp>
        <p:nvSpPr>
          <p:cNvPr id="5" name="Presentation Subtitle">
            <a:extLst>
              <a:ext uri="{FF2B5EF4-FFF2-40B4-BE49-F238E27FC236}">
                <a16:creationId xmlns:a16="http://schemas.microsoft.com/office/drawing/2014/main" id="{AD17ED5E-F497-D24E-82F8-50CA37AC85C0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Steve Smyth, GeoPose SWG Editor</a:t>
            </a:r>
          </a:p>
          <a:p>
            <a:r>
              <a:rPr lang="en-US" dirty="0"/>
              <a:t>7 December 2021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83" y="2041332"/>
            <a:ext cx="23317200" cy="109269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Keep our automated testing via </a:t>
            </a:r>
            <a:r>
              <a:rPr lang="en-GB" sz="2800" dirty="0" err="1"/>
              <a:t>OpenAPI</a:t>
            </a:r>
            <a:r>
              <a:rPr lang="en-GB" sz="2800" dirty="0"/>
              <a:t>/Swagger on GeoPose web site. Primarily for developer support.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Define an API as a test harness for services that deliver or consume one or more standardization targets. Primarily for OGC compliance certification.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Use </a:t>
            </a:r>
            <a:r>
              <a:rPr lang="en-GB" sz="2800" dirty="0" err="1"/>
              <a:t>SolarPose</a:t>
            </a:r>
            <a:r>
              <a:rPr lang="en-GB" sz="2800" dirty="0"/>
              <a:t> as an example for developers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Wire up OGC CITE to work with the API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72552" y="12968286"/>
            <a:ext cx="426399" cy="487313"/>
          </a:xfrm>
        </p:spPr>
        <p:txBody>
          <a:bodyPr/>
          <a:lstStyle/>
          <a:p>
            <a:fld id="{EE1FB035-EC42-4A63-AB3B-154AEC0DAC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8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12437721"/>
            <a:ext cx="2438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22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12744638" y="2366360"/>
            <a:ext cx="99652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 SWG</a:t>
            </a:r>
          </a:p>
          <a:p>
            <a:r>
              <a:rPr lang="en-US" sz="48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53029" y="13141515"/>
            <a:ext cx="540533" cy="46166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4" y="1797269"/>
            <a:ext cx="21031200" cy="11347046"/>
          </a:xfrm>
        </p:spPr>
        <p:txBody>
          <a:bodyPr>
            <a:normAutofit fontScale="92500" lnSpcReduction="20000"/>
          </a:bodyPr>
          <a:lstStyle/>
          <a:p>
            <a:pPr mar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5700" dirty="0"/>
              <a:t>Overview</a:t>
            </a:r>
          </a:p>
          <a:p>
            <a:pPr mar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5700" dirty="0"/>
              <a:t>Scope</a:t>
            </a:r>
          </a:p>
          <a:p>
            <a:pPr mar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5700" dirty="0"/>
              <a:t>Standardization targets </a:t>
            </a:r>
          </a:p>
          <a:p>
            <a:pPr marL="1219200" lvl="2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5700" dirty="0"/>
              <a:t>Ten targets</a:t>
            </a:r>
          </a:p>
          <a:p>
            <a:pPr marL="1219200" lvl="2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5700" dirty="0"/>
              <a:t>Independent except for Stream Header and Stream Element</a:t>
            </a:r>
          </a:p>
          <a:p>
            <a:pPr mar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5700" dirty="0"/>
              <a:t>Conformance testing</a:t>
            </a:r>
          </a:p>
          <a:p>
            <a:pPr marL="1219200" lvl="2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5700" dirty="0"/>
              <a:t>During development – we used a simple API to generate samples and to validate JSON-encoded data objects</a:t>
            </a:r>
          </a:p>
          <a:p>
            <a:pPr marL="1219200" lvl="2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5700" dirty="0"/>
              <a:t>Transition to OGC CITE</a:t>
            </a:r>
          </a:p>
          <a:p>
            <a:pPr mar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</a:pPr>
            <a:r>
              <a:rPr lang="en-US" sz="5700" dirty="0"/>
              <a:t>Some observations and questions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530962" y="13144315"/>
            <a:ext cx="362599" cy="46166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GeoPose Conformance Testing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ae5bab81_8_4"/>
          <p:cNvSpPr txBox="1">
            <a:spLocks noGrp="1"/>
          </p:cNvSpPr>
          <p:nvPr>
            <p:ph type="title"/>
          </p:nvPr>
        </p:nvSpPr>
        <p:spPr>
          <a:xfrm>
            <a:off x="866176" y="288176"/>
            <a:ext cx="23155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algn="ctr">
              <a:lnSpc>
                <a:spcPct val="90000"/>
              </a:lnSpc>
              <a:buSzPts val="1400"/>
            </a:pPr>
            <a:r>
              <a:rPr lang="en-US" dirty="0"/>
              <a:t>GeoPose</a:t>
            </a:r>
            <a:endParaRPr dirty="0"/>
          </a:p>
        </p:txBody>
      </p:sp>
      <p:sp>
        <p:nvSpPr>
          <p:cNvPr id="170" name="Google Shape;170;g89ae5bab81_8_4"/>
          <p:cNvSpPr txBox="1">
            <a:spLocks noGrp="1"/>
          </p:cNvSpPr>
          <p:nvPr>
            <p:ph type="ftr" idx="11"/>
          </p:nvPr>
        </p:nvSpPr>
        <p:spPr>
          <a:xfrm>
            <a:off x="7927976" y="13106400"/>
            <a:ext cx="853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>
              <a:buSzPts val="1400"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171" name="Google Shape;171;g89ae5bab81_8_4"/>
          <p:cNvSpPr txBox="1"/>
          <p:nvPr/>
        </p:nvSpPr>
        <p:spPr>
          <a:xfrm>
            <a:off x="-194200" y="2543852"/>
            <a:ext cx="9399600" cy="9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914400" indent="-673100" algn="l">
              <a:spcBef>
                <a:spcPts val="2400"/>
              </a:spcBef>
              <a:buSzPts val="1700"/>
              <a:buFont typeface="Arial"/>
              <a:buChar char="●"/>
            </a:pPr>
            <a:r>
              <a:rPr lang="en-US" sz="3200" dirty="0">
                <a:highlight>
                  <a:srgbClr val="FFFFFF"/>
                </a:highlight>
              </a:rPr>
              <a:t>A </a:t>
            </a:r>
            <a:r>
              <a:rPr lang="en-US" sz="3200" b="1" dirty="0">
                <a:highlight>
                  <a:srgbClr val="FFFFFF"/>
                </a:highlight>
              </a:rPr>
              <a:t>Pose</a:t>
            </a:r>
            <a:r>
              <a:rPr lang="en-US" sz="3200" dirty="0">
                <a:highlight>
                  <a:srgbClr val="FFFFFF"/>
                </a:highlight>
              </a:rPr>
              <a:t> captures position and orientation of a real or digital object.</a:t>
            </a:r>
          </a:p>
          <a:p>
            <a:pPr marL="914400" indent="-673100" algn="l">
              <a:spcBef>
                <a:spcPts val="2400"/>
              </a:spcBef>
              <a:buSzPts val="1700"/>
              <a:buFont typeface="Arial"/>
              <a:buChar char="●"/>
            </a:pPr>
            <a:r>
              <a:rPr lang="en-US" sz="3200" dirty="0">
                <a:highlight>
                  <a:srgbClr val="FFFFFF"/>
                </a:highlight>
              </a:rPr>
              <a:t>A </a:t>
            </a:r>
            <a:r>
              <a:rPr lang="en-US" sz="3200" b="1" dirty="0">
                <a:highlight>
                  <a:srgbClr val="FFFFFF"/>
                </a:highlight>
              </a:rPr>
              <a:t>Pose</a:t>
            </a:r>
            <a:r>
              <a:rPr lang="en-US" sz="3200" dirty="0">
                <a:highlight>
                  <a:srgbClr val="FFFFFF"/>
                </a:highlight>
              </a:rPr>
              <a:t> has an associated </a:t>
            </a:r>
            <a:r>
              <a:rPr lang="en-US" sz="3200" b="1" dirty="0" err="1">
                <a:highlight>
                  <a:srgbClr val="FFFFFF"/>
                </a:highlight>
              </a:rPr>
              <a:t>FrameTransform</a:t>
            </a:r>
            <a:r>
              <a:rPr lang="en-US" sz="3200" b="1" dirty="0">
                <a:highlight>
                  <a:srgbClr val="FFFFFF"/>
                </a:highlight>
              </a:rPr>
              <a:t> Chain</a:t>
            </a:r>
            <a:r>
              <a:rPr lang="en-US" sz="3200" dirty="0">
                <a:highlight>
                  <a:srgbClr val="FFFFFF"/>
                </a:highlight>
              </a:rPr>
              <a:t>. The </a:t>
            </a:r>
            <a:r>
              <a:rPr lang="en-US" sz="3200" b="1" dirty="0">
                <a:highlight>
                  <a:srgbClr val="FFFFFF"/>
                </a:highlight>
              </a:rPr>
              <a:t>Pose’s</a:t>
            </a:r>
            <a:r>
              <a:rPr lang="en-US" sz="3200" dirty="0">
                <a:highlight>
                  <a:srgbClr val="FFFFFF"/>
                </a:highlight>
              </a:rPr>
              <a:t> </a:t>
            </a:r>
            <a:r>
              <a:rPr lang="en-US" sz="3200" b="1" dirty="0" err="1">
                <a:highlight>
                  <a:srgbClr val="FFFFFF"/>
                </a:highlight>
              </a:rPr>
              <a:t>FrameTransform</a:t>
            </a:r>
            <a:r>
              <a:rPr lang="en-US" sz="3200" b="1" dirty="0">
                <a:highlight>
                  <a:srgbClr val="FFFFFF"/>
                </a:highlight>
              </a:rPr>
              <a:t> Chain</a:t>
            </a:r>
            <a:r>
              <a:rPr lang="en-US" sz="3200" dirty="0">
                <a:highlight>
                  <a:srgbClr val="FFFFFF"/>
                </a:highlight>
              </a:rPr>
              <a:t> encapsulates sufficient information to transform pose geometry in any component </a:t>
            </a:r>
            <a:r>
              <a:rPr lang="en-US" sz="3200" b="1" dirty="0">
                <a:highlight>
                  <a:srgbClr val="FFFFFF"/>
                </a:highlight>
              </a:rPr>
              <a:t>Reference Frame</a:t>
            </a:r>
            <a:r>
              <a:rPr lang="en-US" sz="3200" dirty="0">
                <a:highlight>
                  <a:srgbClr val="FFFFFF"/>
                </a:highlight>
              </a:rPr>
              <a:t> to any other </a:t>
            </a:r>
            <a:r>
              <a:rPr lang="en-US" sz="3200" b="1" dirty="0">
                <a:highlight>
                  <a:srgbClr val="FFFFFF"/>
                </a:highlight>
              </a:rPr>
              <a:t>Frame</a:t>
            </a:r>
            <a:r>
              <a:rPr lang="en-US" sz="3200" dirty="0">
                <a:highlight>
                  <a:srgbClr val="FFFFFF"/>
                </a:highlight>
              </a:rPr>
              <a:t> in its associated  </a:t>
            </a:r>
            <a:r>
              <a:rPr lang="en-US" sz="3200" b="1" dirty="0" err="1">
                <a:highlight>
                  <a:srgbClr val="FFFFFF"/>
                </a:highlight>
              </a:rPr>
              <a:t>FrameTransform</a:t>
            </a:r>
            <a:r>
              <a:rPr lang="en-US" sz="3200" b="1" dirty="0">
                <a:highlight>
                  <a:srgbClr val="FFFFFF"/>
                </a:highlight>
              </a:rPr>
              <a:t> Chain</a:t>
            </a:r>
            <a:r>
              <a:rPr lang="en-US" sz="3200" dirty="0">
                <a:highlight>
                  <a:srgbClr val="FFFFFF"/>
                </a:highlight>
              </a:rPr>
              <a:t>.</a:t>
            </a:r>
          </a:p>
          <a:p>
            <a:pPr marL="914400" indent="-673100" algn="l">
              <a:spcBef>
                <a:spcPts val="2400"/>
              </a:spcBef>
              <a:buSzPts val="1700"/>
              <a:buFont typeface="Arial"/>
              <a:buChar char="●"/>
            </a:pPr>
            <a:r>
              <a:rPr lang="en-SG" sz="3200" dirty="0">
                <a:highlight>
                  <a:srgbClr val="FFFFFF"/>
                </a:highlight>
              </a:rPr>
              <a:t>A </a:t>
            </a:r>
            <a:r>
              <a:rPr lang="en-SG" sz="3200" b="1" dirty="0">
                <a:highlight>
                  <a:srgbClr val="FFFFFF"/>
                </a:highlight>
              </a:rPr>
              <a:t>Fixed Pose</a:t>
            </a:r>
            <a:r>
              <a:rPr lang="en-SG" sz="3200" dirty="0">
                <a:highlight>
                  <a:srgbClr val="FFFFFF"/>
                </a:highlight>
              </a:rPr>
              <a:t> is a </a:t>
            </a:r>
            <a:r>
              <a:rPr lang="en-SG" sz="3200" b="1" dirty="0">
                <a:highlight>
                  <a:srgbClr val="FFFFFF"/>
                </a:highlight>
              </a:rPr>
              <a:t>Pose</a:t>
            </a:r>
            <a:r>
              <a:rPr lang="en-SG" sz="3200" dirty="0">
                <a:highlight>
                  <a:srgbClr val="FFFFFF"/>
                </a:highlight>
              </a:rPr>
              <a:t> whose associated </a:t>
            </a:r>
            <a:r>
              <a:rPr lang="en-SG" sz="3200" b="1" dirty="0">
                <a:highlight>
                  <a:srgbClr val="FFFFFF"/>
                </a:highlight>
              </a:rPr>
              <a:t>Outermost Frame</a:t>
            </a:r>
            <a:r>
              <a:rPr lang="en-SG" sz="3200" dirty="0">
                <a:highlight>
                  <a:srgbClr val="FFFFFF"/>
                </a:highlight>
              </a:rPr>
              <a:t> is related to an </a:t>
            </a:r>
            <a:r>
              <a:rPr lang="en-SG" sz="3200" b="1" dirty="0">
                <a:highlight>
                  <a:srgbClr val="FFFFFF"/>
                </a:highlight>
              </a:rPr>
              <a:t>Ephemeris Object - </a:t>
            </a:r>
            <a:r>
              <a:rPr lang="en-SG" sz="3200" dirty="0">
                <a:highlight>
                  <a:srgbClr val="FFFFFF"/>
                </a:highlight>
              </a:rPr>
              <a:t>a spatial object whose position and orientation are externally defined</a:t>
            </a:r>
            <a:r>
              <a:rPr lang="en-SG" sz="3200" b="1" dirty="0">
                <a:highlight>
                  <a:srgbClr val="FFFFFF"/>
                </a:highlight>
              </a:rPr>
              <a:t>.</a:t>
            </a:r>
          </a:p>
          <a:p>
            <a:pPr marL="914400" indent="-673100" algn="l">
              <a:spcBef>
                <a:spcPts val="2400"/>
              </a:spcBef>
              <a:buSzPts val="1700"/>
              <a:buFont typeface="Arial"/>
              <a:buChar char="●"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3200" b="1" dirty="0" err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GeoPose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</a:t>
            </a:r>
            <a:r>
              <a:rPr lang="en-US" sz="3200" b="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Fixed Pose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related to </a:t>
            </a:r>
            <a:r>
              <a:rPr lang="en-US" sz="3200" dirty="0">
                <a:highlight>
                  <a:srgbClr val="FFFFFF"/>
                </a:highlight>
              </a:rPr>
              <a:t>a geospatial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Ephemeris Object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3200" dirty="0">
                <a:highlight>
                  <a:srgbClr val="FFFFFF"/>
                </a:highlight>
              </a:rPr>
              <a:t>the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Earth) via a </a:t>
            </a:r>
            <a:r>
              <a:rPr lang="en-US" sz="3200" b="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Topocentric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Reference Frame.</a:t>
            </a:r>
            <a:br>
              <a:rPr lang="en-SG" sz="3200" b="1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lang="en-SG" sz="320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89ae5bab81_8_4"/>
          <p:cNvSpPr txBox="1"/>
          <p:nvPr/>
        </p:nvSpPr>
        <p:spPr>
          <a:xfrm>
            <a:off x="17508700" y="5198100"/>
            <a:ext cx="6028800" cy="3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l">
              <a:buClr>
                <a:srgbClr val="000000"/>
              </a:buClr>
              <a:buSzPts val="1700"/>
            </a:pPr>
            <a:r>
              <a:rPr lang="en-US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 Version:</a:t>
            </a:r>
            <a:endParaRPr sz="3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buClr>
                <a:srgbClr val="000000"/>
              </a:buClr>
              <a:buSzPts val="1700"/>
            </a:pPr>
            <a:endParaRPr sz="3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buClr>
                <a:srgbClr val="000000"/>
              </a:buClr>
              <a:buSzPts val="1700"/>
            </a:pP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3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GeoPose</a:t>
            </a:r>
            <a:r>
              <a:rPr lang="en-US"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ties the position and orientation of a spatial object to the Earth’s surface.</a:t>
            </a:r>
            <a:endParaRPr sz="3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g89ae5bab81_8_4"/>
          <p:cNvPicPr preferRelativeResize="0"/>
          <p:nvPr/>
        </p:nvPicPr>
        <p:blipFill rotWithShape="1">
          <a:blip r:embed="rId3">
            <a:alphaModFix/>
          </a:blip>
          <a:srcRect l="3703" r="3703"/>
          <a:stretch/>
        </p:blipFill>
        <p:spPr>
          <a:xfrm>
            <a:off x="6105923" y="3665302"/>
            <a:ext cx="13218758" cy="7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7C14F-CBA9-8F49-A2C6-3700FB05A60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587909" y="26423885"/>
            <a:ext cx="264496" cy="487313"/>
          </a:xfrm>
        </p:spPr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build="p"/>
      <p:bldP spid="17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339" y="110570"/>
            <a:ext cx="20006278" cy="1531232"/>
          </a:xfrm>
        </p:spPr>
        <p:txBody>
          <a:bodyPr/>
          <a:lstStyle/>
          <a:p>
            <a:r>
              <a:rPr lang="en-US" dirty="0"/>
              <a:t>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338" y="2325676"/>
            <a:ext cx="20227076" cy="103417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GB" dirty="0">
                <a:latin typeface="Arial" panose="020B0604020202020204" pitchFamily="34" charset="0"/>
              </a:rPr>
              <a:t>Normative part: 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GB" sz="3600" dirty="0">
                <a:latin typeface="Arial" panose="020B0604020202020204" pitchFamily="34" charset="0"/>
              </a:rPr>
              <a:t>Specification document with conformance classes directly referencing UML logical model.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GB" sz="3600" dirty="0">
                <a:latin typeface="Arial" panose="020B0604020202020204" pitchFamily="34" charset="0"/>
              </a:rPr>
              <a:t>UML logical model as </a:t>
            </a:r>
            <a:r>
              <a:rPr lang="en-US" sz="3600" dirty="0">
                <a:latin typeface="Arial" panose="020B0604020202020204" pitchFamily="34" charset="0"/>
                <a:hlinkClick r:id="rId2"/>
              </a:rPr>
              <a:t>Enterprise Architect 14 project file</a:t>
            </a:r>
            <a:r>
              <a:rPr lang="en-GB" sz="3600" dirty="0">
                <a:latin typeface="Arial" panose="020B0604020202020204" pitchFamily="34" charset="0"/>
              </a:rPr>
              <a:t> .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GB" sz="3600" dirty="0">
                <a:latin typeface="Arial" panose="020B0604020202020204" pitchFamily="34" charset="0"/>
              </a:rPr>
              <a:t>A single encoding for GeoPose 1.0: JSON – derived automatically from UML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GB" sz="3600" dirty="0">
                <a:latin typeface="Arial" panose="020B0604020202020204" pitchFamily="34" charset="0"/>
                <a:hlinkClick r:id="rId3"/>
              </a:rPr>
              <a:t>Json object validator</a:t>
            </a:r>
            <a:r>
              <a:rPr lang="en-GB" sz="3600" dirty="0">
                <a:latin typeface="Arial" panose="020B0604020202020204" pitchFamily="34" charset="0"/>
              </a:rPr>
              <a:t> uses same automatically generated JSON-Schema files that are included into the draft’s </a:t>
            </a:r>
            <a:r>
              <a:rPr lang="en-GB" sz="3600" dirty="0" err="1">
                <a:latin typeface="Arial" panose="020B0604020202020204" pitchFamily="34" charset="0"/>
              </a:rPr>
              <a:t>AsciiDoc</a:t>
            </a:r>
            <a:r>
              <a:rPr lang="en-GB" sz="3600" dirty="0">
                <a:latin typeface="Arial" panose="020B0604020202020204" pitchFamily="34" charset="0"/>
              </a:rPr>
              <a:t> files. 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GB" sz="3600" dirty="0">
                <a:latin typeface="Arial" panose="020B0604020202020204" pitchFamily="34" charset="0"/>
              </a:rPr>
              <a:t>An example generator API using a “</a:t>
            </a:r>
            <a:r>
              <a:rPr lang="en-GB" sz="3600" dirty="0" err="1">
                <a:latin typeface="Arial" panose="020B0604020202020204" pitchFamily="34" charset="0"/>
              </a:rPr>
              <a:t>SolarPose</a:t>
            </a:r>
            <a:r>
              <a:rPr lang="en-GB" sz="3600">
                <a:latin typeface="Arial" panose="020B0604020202020204" pitchFamily="34" charset="0"/>
              </a:rPr>
              <a:t>” back end.</a:t>
            </a:r>
            <a:endParaRPr lang="en-GB" sz="3600" dirty="0">
              <a:latin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3000"/>
              </a:spcBef>
              <a:buNone/>
            </a:pPr>
            <a:r>
              <a:rPr lang="en-GB" dirty="0">
                <a:latin typeface="Arial" panose="020B0604020202020204" pitchFamily="34" charset="0"/>
              </a:rPr>
              <a:t>Informative part: 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GB" sz="3600" dirty="0">
                <a:latin typeface="Arial" panose="020B0604020202020204" pitchFamily="34" charset="0"/>
              </a:rPr>
              <a:t>Reviewers Guide – Informative explanation of the GeoPose draft standard and its development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GB" sz="3600" dirty="0"/>
              <a:t>Users Guide – Developer-focused implementation guide</a:t>
            </a:r>
            <a:endParaRPr lang="en-GB" sz="36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GB" sz="3600" dirty="0"/>
              <a:t>T</a:t>
            </a:r>
            <a:r>
              <a:rPr lang="en-GB" sz="3600" dirty="0">
                <a:latin typeface="Arial" panose="020B0604020202020204" pitchFamily="34" charset="0"/>
              </a:rPr>
              <a:t>est datasets 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GB" sz="3600" dirty="0" err="1"/>
              <a:t>SolarPose</a:t>
            </a:r>
            <a:r>
              <a:rPr lang="en-GB" sz="3600" dirty="0"/>
              <a:t>, Dalek, and Land drone example applications</a:t>
            </a:r>
            <a:endParaRPr lang="en-GB" sz="3600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53503" y="12968286"/>
            <a:ext cx="264496" cy="487313"/>
          </a:xfrm>
        </p:spPr>
        <p:txBody>
          <a:bodyPr/>
          <a:lstStyle/>
          <a:p>
            <a:fld id="{EE1FB035-EC42-4A63-AB3B-154AEC0DAC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48" y="110570"/>
            <a:ext cx="21959064" cy="1531232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4" y="2325675"/>
            <a:ext cx="23257188" cy="1064370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en-US" dirty="0"/>
              <a:t>Much of the normative part of the document is created automatically from the UML model. This includes a linked set of JSON-Schema specifications, JSON-encoded example GeoPoses, and an online GeoPose validator for each of the eight standardization targets.</a:t>
            </a:r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en-US" dirty="0"/>
              <a:t>The SWG has actively reached out to OGC and external related standards groups in order to better understand</a:t>
            </a:r>
          </a:p>
          <a:p>
            <a:pPr lvl="1">
              <a:lnSpc>
                <a:spcPct val="120000"/>
              </a:lnSpc>
              <a:spcBef>
                <a:spcPts val="3000"/>
              </a:spcBef>
            </a:pPr>
            <a:r>
              <a:rPr lang="en-US" dirty="0"/>
              <a:t>How GeoPose might be used</a:t>
            </a:r>
          </a:p>
          <a:p>
            <a:pPr lvl="1">
              <a:lnSpc>
                <a:spcPct val="120000"/>
              </a:lnSpc>
              <a:spcBef>
                <a:spcPts val="3000"/>
              </a:spcBef>
            </a:pPr>
            <a:r>
              <a:rPr lang="en-US" dirty="0"/>
              <a:t>Additional use cases</a:t>
            </a:r>
          </a:p>
          <a:p>
            <a:pPr lvl="1">
              <a:lnSpc>
                <a:spcPct val="120000"/>
              </a:lnSpc>
              <a:spcBef>
                <a:spcPts val="3000"/>
              </a:spcBef>
            </a:pPr>
            <a:r>
              <a:rPr lang="en-US" dirty="0"/>
              <a:t>Possible additional requirements</a:t>
            </a:r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en-US" dirty="0"/>
              <a:t>We have received considerable sample data, some of which has been converted to conform to our draft spec. We have a plan to complete an application based on a “land drone” data set from Ordnance Survey GB in October 2021. This application will use every one of the eight independent standardization targets.</a:t>
            </a:r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en-US" dirty="0"/>
              <a:t>The SWG unanimously approved the draft spec with OGC document number 21-056 for OAB review and public comment on 17 September 2021.</a:t>
            </a:r>
          </a:p>
          <a:p>
            <a:pPr marL="0" indent="0">
              <a:buNone/>
            </a:pPr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282" y="110570"/>
            <a:ext cx="19479336" cy="1531232"/>
          </a:xfrm>
        </p:spPr>
        <p:txBody>
          <a:bodyPr/>
          <a:lstStyle/>
          <a:p>
            <a:r>
              <a:rPr lang="en-US" dirty="0"/>
              <a:t>GeoPose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214" y="1348214"/>
            <a:ext cx="21031200" cy="11894820"/>
          </a:xfrm>
        </p:spPr>
        <p:txBody>
          <a:bodyPr>
            <a:normAutofit fontScale="47500" lnSpcReduction="20000"/>
          </a:bodyPr>
          <a:lstStyle/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sz="6700" u="sng" dirty="0"/>
              <a:t>Individual concrete data objects</a:t>
            </a:r>
            <a:r>
              <a:rPr lang="en-US" sz="6700" dirty="0"/>
              <a:t> for the exchange of anchored poses, each interpretable as a linked position and orientation tied to an externally-defined frame of reference, for example an Earth-centered, Earth-fixed geodetic spatial reference system. The linkage may be direct or through a chain of frame transformations.</a:t>
            </a:r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sz="6700" u="sng" dirty="0"/>
              <a:t>Composite structures</a:t>
            </a:r>
            <a:r>
              <a:rPr lang="en-US" sz="6700" dirty="0"/>
              <a:t> </a:t>
            </a:r>
          </a:p>
          <a:p>
            <a:pPr lvl="2">
              <a:lnSpc>
                <a:spcPct val="120000"/>
              </a:lnSpc>
              <a:spcBef>
                <a:spcPts val="1800"/>
              </a:spcBef>
            </a:pPr>
            <a:r>
              <a:rPr lang="en-US" sz="6700" dirty="0"/>
              <a:t>Sequences grouping anchored poses in time series and delivered as a packaged sequence or unbounded stream.</a:t>
            </a:r>
          </a:p>
          <a:p>
            <a:pPr lvl="2">
              <a:lnSpc>
                <a:spcPct val="120000"/>
              </a:lnSpc>
              <a:spcBef>
                <a:spcPts val="1800"/>
              </a:spcBef>
            </a:pPr>
            <a:r>
              <a:rPr lang="en-US" sz="6700" dirty="0"/>
              <a:t>Linked structures representing networks of reference frames, expressed as a graph where the nodes are frames and the edges are transformations between the linked frames. Chains are intentionally distinguished as a special type of graph because they are a common special case with a simpler representation.</a:t>
            </a:r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sz="6700" u="sng" dirty="0"/>
              <a:t>Out</a:t>
            </a:r>
            <a:r>
              <a:rPr lang="en-US" sz="6700" dirty="0"/>
              <a:t>:</a:t>
            </a:r>
          </a:p>
          <a:p>
            <a:pPr lvl="2">
              <a:lnSpc>
                <a:spcPct val="120000"/>
              </a:lnSpc>
              <a:spcBef>
                <a:spcPts val="1800"/>
              </a:spcBef>
            </a:pPr>
            <a:r>
              <a:rPr lang="en-US" sz="6700" dirty="0"/>
              <a:t>API</a:t>
            </a:r>
          </a:p>
          <a:p>
            <a:pPr lvl="2">
              <a:lnSpc>
                <a:spcPct val="120000"/>
              </a:lnSpc>
              <a:spcBef>
                <a:spcPts val="1800"/>
              </a:spcBef>
            </a:pPr>
            <a:r>
              <a:rPr lang="en-US" sz="6700" dirty="0"/>
              <a:t>Transports</a:t>
            </a:r>
          </a:p>
          <a:p>
            <a:pPr lvl="2">
              <a:lnSpc>
                <a:spcPct val="120000"/>
              </a:lnSpc>
              <a:spcBef>
                <a:spcPts val="1800"/>
              </a:spcBef>
            </a:pPr>
            <a:r>
              <a:rPr lang="en-US" sz="6700" dirty="0"/>
              <a:t>Uncertainty: accuracy, precision</a:t>
            </a:r>
          </a:p>
          <a:p>
            <a:pPr lvl="2">
              <a:lnSpc>
                <a:spcPct val="120000"/>
              </a:lnSpc>
              <a:spcBef>
                <a:spcPts val="1800"/>
              </a:spcBef>
            </a:pPr>
            <a:r>
              <a:rPr lang="en-US" sz="6700" dirty="0"/>
              <a:t>Other kinematic or dynamical properties: velocity, acceleration, angular velocity</a:t>
            </a:r>
          </a:p>
          <a:p>
            <a:pPr lvl="2">
              <a:lnSpc>
                <a:spcPct val="120000"/>
              </a:lnSpc>
              <a:spcBef>
                <a:spcPts val="1800"/>
              </a:spcBef>
            </a:pPr>
            <a:r>
              <a:rPr lang="en-US" sz="6700" dirty="0"/>
              <a:t>Camera model</a:t>
            </a:r>
          </a:p>
          <a:p>
            <a:pPr lvl="2">
              <a:lnSpc>
                <a:spcPct val="120000"/>
              </a:lnSpc>
              <a:spcBef>
                <a:spcPts val="1800"/>
              </a:spcBef>
            </a:pPr>
            <a:r>
              <a:rPr lang="en-US" sz="6700" dirty="0"/>
              <a:t>Metadata</a:t>
            </a:r>
          </a:p>
          <a:p>
            <a:pPr lvl="2">
              <a:lnSpc>
                <a:spcPct val="120000"/>
              </a:lnSpc>
              <a:spcBef>
                <a:spcPts val="1800"/>
              </a:spcBef>
            </a:pPr>
            <a:r>
              <a:rPr lang="en-US" sz="6700" dirty="0"/>
              <a:t>Security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1906292" y="273050"/>
            <a:ext cx="21868108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>
              <a:lnSpc>
                <a:spcPct val="90000"/>
              </a:lnSpc>
              <a:buSzPts val="1400"/>
            </a:pPr>
            <a:r>
              <a:rPr lang="en-US" sz="7200" dirty="0"/>
              <a:t>Standardization Targets</a:t>
            </a:r>
            <a:endParaRPr sz="72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481587" y="1503337"/>
            <a:ext cx="23902414" cy="1158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endParaRPr lang="en-US" sz="4000" dirty="0"/>
          </a:p>
          <a:p>
            <a:pPr marL="466726" indent="-466726">
              <a:lnSpc>
                <a:spcPct val="100000"/>
              </a:lnSpc>
              <a:spcBef>
                <a:spcPts val="2400"/>
              </a:spcBef>
              <a:buSzPts val="2400"/>
              <a:buFont typeface="Arial"/>
              <a:buChar char="•"/>
            </a:pPr>
            <a:r>
              <a:rPr lang="en-US" sz="4000" dirty="0"/>
              <a:t>The </a:t>
            </a:r>
            <a:r>
              <a:rPr lang="en-US" sz="4000" b="1" dirty="0"/>
              <a:t>Basic-YPR </a:t>
            </a:r>
            <a:r>
              <a:rPr lang="en-US" sz="4000" dirty="0"/>
              <a:t>and</a:t>
            </a:r>
            <a:r>
              <a:rPr lang="en-US" sz="4000" b="1" dirty="0"/>
              <a:t> Basic-Quaternion </a:t>
            </a:r>
            <a:r>
              <a:rPr lang="en-US" sz="4000" dirty="0"/>
              <a:t>targets are simple and concise – no options. They satisfy most use case requirements and assume a local tangent plane east north up (LTP-ENU) frame derived from WGS84 (EPSG 4979).</a:t>
            </a:r>
            <a:endParaRPr sz="4000" dirty="0"/>
          </a:p>
          <a:p>
            <a:pPr marL="466722" indent="-466722">
              <a:lnSpc>
                <a:spcPct val="100000"/>
              </a:lnSpc>
              <a:spcBef>
                <a:spcPts val="2400"/>
              </a:spcBef>
              <a:buSzPts val="2400"/>
              <a:buFont typeface="Arial"/>
              <a:buChar char="•"/>
            </a:pPr>
            <a:r>
              <a:rPr lang="en-US" sz="4000" dirty="0"/>
              <a:t>An </a:t>
            </a:r>
            <a:r>
              <a:rPr lang="en-US" sz="4000" b="1" dirty="0"/>
              <a:t>Advanced GeoPose</a:t>
            </a:r>
            <a:r>
              <a:rPr lang="en-US" sz="4000" dirty="0"/>
              <a:t> target supports more complex use cases where the outer geographic reference frame is not LTP-ENU and/or a valid time is needed.</a:t>
            </a:r>
          </a:p>
          <a:p>
            <a:pPr marL="466722" indent="-466722">
              <a:lnSpc>
                <a:spcPct val="100000"/>
              </a:lnSpc>
              <a:spcBef>
                <a:spcPts val="2400"/>
              </a:spcBef>
              <a:buSzPts val="2400"/>
              <a:buFont typeface="Arial"/>
              <a:buChar char="•"/>
            </a:pPr>
            <a:r>
              <a:rPr lang="en-US" sz="4000" dirty="0"/>
              <a:t>Composite:</a:t>
            </a:r>
          </a:p>
          <a:p>
            <a:pPr marL="1381122" lvl="1" indent="-466722">
              <a:lnSpc>
                <a:spcPct val="100000"/>
              </a:lnSpc>
              <a:spcBef>
                <a:spcPts val="2400"/>
              </a:spcBef>
              <a:buSzPts val="2400"/>
              <a:buFont typeface="Arial"/>
              <a:buChar char="•"/>
            </a:pPr>
            <a:r>
              <a:rPr lang="en-US" sz="4000" dirty="0"/>
              <a:t>The </a:t>
            </a:r>
            <a:r>
              <a:rPr lang="en-US" sz="4000" b="1" dirty="0"/>
              <a:t>Chain GeoPose</a:t>
            </a:r>
            <a:r>
              <a:rPr lang="en-US" sz="4000" dirty="0"/>
              <a:t> target provides additional flexibility with multiple intermediate frames or specific coordinate reference systems as needed.</a:t>
            </a:r>
            <a:endParaRPr sz="4000" dirty="0"/>
          </a:p>
          <a:p>
            <a:pPr marL="1381126" lvl="1" indent="-390526">
              <a:lnSpc>
                <a:spcPct val="100000"/>
              </a:lnSpc>
              <a:spcBef>
                <a:spcPts val="2400"/>
              </a:spcBef>
            </a:pPr>
            <a:r>
              <a:rPr lang="en-US" sz="4000" dirty="0"/>
              <a:t>The </a:t>
            </a:r>
            <a:r>
              <a:rPr lang="en-US" sz="4000" b="1" dirty="0"/>
              <a:t>Frame Graph</a:t>
            </a:r>
            <a:r>
              <a:rPr lang="en-US" sz="4000" dirty="0"/>
              <a:t> target supports the full structure need to represent networks of reference frames that arise with the use of multiple and linked location technologies.</a:t>
            </a:r>
          </a:p>
          <a:p>
            <a:pPr marL="1381126" lvl="1" indent="-390526">
              <a:lnSpc>
                <a:spcPct val="100000"/>
              </a:lnSpc>
              <a:spcBef>
                <a:spcPts val="2400"/>
              </a:spcBef>
            </a:pPr>
            <a:r>
              <a:rPr lang="en-US" sz="4000" dirty="0"/>
              <a:t>The three (</a:t>
            </a:r>
            <a:r>
              <a:rPr lang="en-US" sz="4000" b="1" dirty="0"/>
              <a:t>Time</a:t>
            </a:r>
            <a:r>
              <a:rPr lang="en-US" sz="4000" dirty="0"/>
              <a:t>) </a:t>
            </a:r>
            <a:r>
              <a:rPr lang="en-US" sz="4000" b="1" dirty="0"/>
              <a:t>Sequence</a:t>
            </a:r>
            <a:r>
              <a:rPr lang="en-US" sz="4000" dirty="0"/>
              <a:t> targets support the packaging of fixed-length time series of GeoPoses and the payload data objects for open-ended GeoPose streams.</a:t>
            </a:r>
          </a:p>
          <a:p>
            <a:pPr marL="466726" indent="-390526">
              <a:lnSpc>
                <a:spcPct val="100000"/>
              </a:lnSpc>
              <a:spcBef>
                <a:spcPts val="2400"/>
              </a:spcBef>
            </a:pPr>
            <a:r>
              <a:rPr lang="en-US" u="sng" dirty="0"/>
              <a:t>The standardization targets are independent. A minimum conforming implementation need only conform to the requirements of a single encoding of a single target.</a:t>
            </a:r>
          </a:p>
          <a:p>
            <a:pPr marL="76200" indent="0" algn="ctr">
              <a:spcBef>
                <a:spcPts val="960"/>
              </a:spcBef>
              <a:buNone/>
            </a:pPr>
            <a:endParaRPr lang="en-US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7927976" y="13106400"/>
            <a:ext cx="8534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>
              <a:buSzPts val="1400"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4587909" y="26423885"/>
            <a:ext cx="264496" cy="487313"/>
          </a:xfrm>
        </p:spPr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3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263" y="110570"/>
            <a:ext cx="19324354" cy="1531232"/>
          </a:xfrm>
        </p:spPr>
        <p:txBody>
          <a:bodyPr/>
          <a:lstStyle/>
          <a:p>
            <a:r>
              <a:rPr lang="en-GB" dirty="0"/>
              <a:t>Standardization Target Dependencies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053503" y="12968286"/>
            <a:ext cx="264496" cy="487313"/>
          </a:xfrm>
        </p:spPr>
        <p:txBody>
          <a:bodyPr/>
          <a:lstStyle/>
          <a:p>
            <a:fld id="{EE1FB035-EC42-4A63-AB3B-154AEC0DAC6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2C882A77-641A-4C26-BF39-5A6FB88A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30" y="2632425"/>
            <a:ext cx="13203492" cy="102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Compliance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483" y="2041332"/>
            <a:ext cx="23317200" cy="1092695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Validate JSON objects against JSON-Schema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This is simple.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SWG has done this with an </a:t>
            </a:r>
            <a:r>
              <a:rPr lang="en-GB" sz="2800" dirty="0">
                <a:hlinkClick r:id="rId2"/>
              </a:rPr>
              <a:t>API</a:t>
            </a:r>
            <a:r>
              <a:rPr lang="en-GB" sz="2800" dirty="0"/>
              <a:t> using Swagger/</a:t>
            </a:r>
            <a:r>
              <a:rPr lang="en-GB" sz="2800" dirty="0" err="1"/>
              <a:t>OpenAPI</a:t>
            </a:r>
            <a:r>
              <a:rPr lang="en-GB" sz="2800" dirty="0"/>
              <a:t> documentation for the past year.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Have begun work to implement tests in the OGC framework.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Questions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Is it JSON-Schema validation too simple to be useful? </a:t>
            </a:r>
            <a:r>
              <a:rPr lang="en-GB" sz="2800" dirty="0">
                <a:highlight>
                  <a:srgbClr val="FFFF00"/>
                </a:highlight>
              </a:rPr>
              <a:t>[Answer: No.]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Should our test only address web services like </a:t>
            </a:r>
            <a:r>
              <a:rPr lang="en-GB" sz="2800" dirty="0">
                <a:hlinkClick r:id="rId3"/>
              </a:rPr>
              <a:t>this</a:t>
            </a:r>
            <a:r>
              <a:rPr lang="en-GB" sz="2800" dirty="0"/>
              <a:t>? What about files or collections of files? </a:t>
            </a:r>
            <a:r>
              <a:rPr lang="en-GB" sz="2800" dirty="0">
                <a:highlight>
                  <a:srgbClr val="FFFF00"/>
                </a:highlight>
              </a:rPr>
              <a:t>[Answer: files don’t really fit the certification model.]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Are we using the best hosting for our ten JSON-Schema 2019-09 files? </a:t>
            </a:r>
            <a:r>
              <a:rPr lang="en-GB" sz="2800" dirty="0">
                <a:highlight>
                  <a:srgbClr val="FFFF00"/>
                </a:highlight>
              </a:rPr>
              <a:t>[Answer: OK if it is persistent.]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en-GB" sz="2800" dirty="0">
                <a:hlinkClick r:id="rId4"/>
              </a:rPr>
              <a:t>https://github.com/opengeospatial/GeoPose/blob/main/standard/standard/schemata/GeoPose.Basic.YPR.Schema.json</a:t>
            </a:r>
            <a:r>
              <a:rPr lang="en-GB" sz="2800" dirty="0"/>
              <a:t>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it-IT" sz="2800" u="sng" dirty="0">
                <a:solidFill>
                  <a:srgbClr val="0000FF"/>
                </a:solidFill>
                <a:latin typeface="Calibri" panose="020F0502020204030204" pitchFamily="34" charset="0"/>
                <a:hlinkClick r:id="rId5"/>
              </a:rPr>
              <a:t>https://github.com/opengeospatial/GeoPose/blob/main/standard/standard/schemata/GeoPose.Basic.Quaternion.Schema.json</a:t>
            </a:r>
            <a:r>
              <a:rPr lang="it-IT" sz="2800" u="sng" dirty="0">
                <a:solidFill>
                  <a:srgbClr val="0000FF"/>
                </a:solidFill>
                <a:latin typeface="Calibri" panose="020F0502020204030204" pitchFamily="34" charset="0"/>
              </a:rPr>
              <a:t>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it-IT" sz="2800" u="sng" dirty="0">
                <a:solidFill>
                  <a:srgbClr val="0000FF"/>
                </a:solidFill>
                <a:latin typeface="Calibri" panose="020F0502020204030204" pitchFamily="34" charset="0"/>
                <a:hlinkClick r:id="rId6"/>
              </a:rPr>
              <a:t>https://github.com/opengeospatial/GeoPose/blob/main/standard/standard/schemata/GeoPose.Basic.Strict_Quaternion.Schema.json</a:t>
            </a:r>
            <a:endParaRPr lang="it-IT" sz="2800" u="sng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it-IT" sz="2800" u="sng" dirty="0">
                <a:solidFill>
                  <a:srgbClr val="0000FF"/>
                </a:solidFill>
                <a:latin typeface="Calibri" panose="020F0502020204030204" pitchFamily="34" charset="0"/>
                <a:hlinkClick r:id="rId7"/>
              </a:rPr>
              <a:t>https://github.com/opengeospatial/GeoPose/blob/main/standard/standard/schemata/GeoPose.Advanced.Schema.json</a:t>
            </a:r>
            <a:endParaRPr lang="it-IT" sz="2800" u="sng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it-IT" sz="2800" u="sng" dirty="0">
                <a:solidFill>
                  <a:srgbClr val="0000FF"/>
                </a:solidFill>
                <a:latin typeface="Calibri" panose="020F0502020204030204" pitchFamily="34" charset="0"/>
                <a:hlinkClick r:id="rId8"/>
              </a:rPr>
              <a:t>https://github.com/opengeospatial/GeoPose/blob/main/standard/standard/schemata/GeoPose.Composite.Chain.Schema.json</a:t>
            </a:r>
            <a:endParaRPr lang="it-IT" sz="2800" u="sng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it-IT" sz="2800" u="sng" dirty="0">
                <a:solidFill>
                  <a:srgbClr val="0000FF"/>
                </a:solidFill>
                <a:latin typeface="Calibri" panose="020F0502020204030204" pitchFamily="34" charset="0"/>
                <a:hlinkClick r:id="rId9"/>
              </a:rPr>
              <a:t>https://github.com/opengeospatial/GeoPose/blob/main/standard/standard/schemata/GeoPose.Composite.Graph.Schema.json</a:t>
            </a:r>
            <a:endParaRPr lang="it-IT" sz="2800" u="sng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it-IT" sz="2800" u="sng" dirty="0">
                <a:solidFill>
                  <a:srgbClr val="0000FF"/>
                </a:solidFill>
                <a:latin typeface="Calibri" panose="020F0502020204030204" pitchFamily="34" charset="0"/>
                <a:hlinkClick r:id="rId10"/>
              </a:rPr>
              <a:t>https://github.com/opengeospatial/GeoPose/blob/main/standard/standard/schemata/GeoPose.Composite.Sequence.Series.Irregular.Schema.json</a:t>
            </a:r>
            <a:endParaRPr lang="it-IT" sz="2800" u="sng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it-IT" sz="2800" u="sng" dirty="0">
                <a:solidFill>
                  <a:srgbClr val="0000FF"/>
                </a:solidFill>
                <a:latin typeface="Calibri" panose="020F0502020204030204" pitchFamily="34" charset="0"/>
                <a:hlinkClick r:id="rId11"/>
              </a:rPr>
              <a:t>https://github.com/opengeospatial/GeoPose/blob/main/standard/standard/schemata/GeoPose.Composite.Sequence.Series.Regular.Schema.json</a:t>
            </a:r>
            <a:endParaRPr lang="it-IT" sz="2800" u="sng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it-IT" sz="2800" u="sng" dirty="0">
                <a:solidFill>
                  <a:srgbClr val="0000FF"/>
                </a:solidFill>
                <a:latin typeface="Calibri" panose="020F0502020204030204" pitchFamily="34" charset="0"/>
                <a:hlinkClick r:id="rId12"/>
              </a:rPr>
              <a:t>https://github.com/opengeospatial/GeoPose/blob/main/standard/standard/schemata/GeoPose.Composite.Sequence.Stream.Header.Schema.json</a:t>
            </a:r>
            <a:endParaRPr lang="it-IT" sz="2800" u="sng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</a:pPr>
            <a:r>
              <a:rPr lang="it-IT" sz="2800" u="sng" dirty="0">
                <a:solidFill>
                  <a:srgbClr val="0000FF"/>
                </a:solidFill>
                <a:latin typeface="Calibri" panose="020F0502020204030204" pitchFamily="34" charset="0"/>
              </a:rPr>
              <a:t>https://github.com/opengeospatial/GeoPose/blob/main/standard/standard/schemata/GeoPose.Composite.Sequence.StreamElement.Schema.json</a:t>
            </a:r>
            <a:endParaRPr lang="en-GB" sz="2800" dirty="0"/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Should we target an API used for test only? </a:t>
            </a:r>
            <a:r>
              <a:rPr lang="en-GB" sz="2800" dirty="0">
                <a:highlight>
                  <a:srgbClr val="FFFF00"/>
                </a:highlight>
              </a:rPr>
              <a:t>[Answer: Yes, a conforming implementation must use the API to deliver data objects.]</a:t>
            </a:r>
          </a:p>
          <a:p>
            <a:pPr lvl="1">
              <a:lnSpc>
                <a:spcPct val="100000"/>
              </a:lnSpc>
              <a:spcBef>
                <a:spcPts val="1800"/>
              </a:spcBef>
            </a:pPr>
            <a:r>
              <a:rPr lang="en-GB" sz="2800" dirty="0"/>
              <a:t>How does OGC describe compliance on a per-standardization target basis?. </a:t>
            </a:r>
            <a:r>
              <a:rPr lang="en-GB" sz="2800" dirty="0">
                <a:highlight>
                  <a:srgbClr val="FFFF00"/>
                </a:highlight>
              </a:rPr>
              <a:t>[Answer: Per target.]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72552" y="12968286"/>
            <a:ext cx="426399" cy="487313"/>
          </a:xfrm>
        </p:spPr>
        <p:txBody>
          <a:bodyPr/>
          <a:lstStyle/>
          <a:p>
            <a:fld id="{EE1FB035-EC42-4A63-AB3B-154AEC0DAC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75458"/>
      </p:ext>
    </p:extLst>
  </p:cSld>
  <p:clrMapOvr>
    <a:masterClrMapping/>
  </p:clrMapOvr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3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2842</TotalTime>
  <Words>1413</Words>
  <Application>Microsoft Office PowerPoint</Application>
  <PresentationFormat>Custom</PresentationFormat>
  <Paragraphs>108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Helvetica Neue</vt:lpstr>
      <vt:lpstr>Lato</vt:lpstr>
      <vt:lpstr>Mont Book</vt:lpstr>
      <vt:lpstr>Mont SemiBold</vt:lpstr>
      <vt:lpstr>Symbol</vt:lpstr>
      <vt:lpstr>30_BasicColor</vt:lpstr>
      <vt:lpstr>Titel 1</vt:lpstr>
      <vt:lpstr>GeoPose Automated Compliance Testing  …Getting Started [updated March 2022 with some answers from the meeting] </vt:lpstr>
      <vt:lpstr>GeoPose Conformance Testing</vt:lpstr>
      <vt:lpstr>GeoPose</vt:lpstr>
      <vt:lpstr>Structure</vt:lpstr>
      <vt:lpstr>Details</vt:lpstr>
      <vt:lpstr>GeoPose Scope</vt:lpstr>
      <vt:lpstr>Standardization Targets</vt:lpstr>
      <vt:lpstr>Standardization Target Dependencies</vt:lpstr>
      <vt:lpstr>Automated Compliance Testing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Carl Smyth</cp:lastModifiedBy>
  <cp:revision>78</cp:revision>
  <dcterms:modified xsi:type="dcterms:W3CDTF">2022-03-25T03:41:21Z</dcterms:modified>
</cp:coreProperties>
</file>